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147473413" r:id="rId2"/>
    <p:sldId id="2145706725" r:id="rId3"/>
    <p:sldId id="297" r:id="rId4"/>
    <p:sldId id="2147473436" r:id="rId5"/>
    <p:sldId id="2145706694" r:id="rId6"/>
    <p:sldId id="2147473431" r:id="rId7"/>
    <p:sldId id="214747343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737039-340B-EF4D-8DA2-EE21E3404163}" name="Hell A Riina" initials="HR" userId="S::riina.hell2@vakehyva.fi::6bada918-b76b-4f9e-b6fc-ea13a4548b8c" providerId="AD"/>
  <p188:author id="{9C9D4F3F-F91F-5943-0CE4-5D528A2DB8DB}" name="Laakso Marjukka" initials="LM" userId="S::marjukka.laakso@vakehyva.fi::c9ebd972-483e-460e-b4cb-48d165e8a9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8F28A-309B-406C-8CA5-23C25BFA9DB5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E7B9-AA8B-43C9-AB04-BAEA12A657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8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F9599-B4E4-44A3-8BFE-5E0BD1DB34B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3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0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421317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2035358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E5C-EBDA-4D35-835F-C4EA74A72D71}" type="datetime1">
              <a:rPr lang="fi-FI" smtClean="0"/>
              <a:t>8.2.2024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4644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2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7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8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0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7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0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8.2.2024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0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D3AE9324-477A-2904-B70C-1990C475F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33" y="23101"/>
            <a:ext cx="1503847" cy="1905326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0DB23784-9A7B-437D-A095-8538D7DA0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0794"/>
            <a:ext cx="12171514" cy="52772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AEC74-6E3B-9460-F3C0-3E20DD93AAB8}"/>
              </a:ext>
            </a:extLst>
          </p:cNvPr>
          <p:cNvSpPr txBox="1">
            <a:spLocks/>
          </p:cNvSpPr>
          <p:nvPr/>
        </p:nvSpPr>
        <p:spPr>
          <a:xfrm>
            <a:off x="134902" y="264152"/>
            <a:ext cx="7954393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/>
              <a:ea typeface="+mj-ea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61369-8C5F-1FB8-31B4-F972361C9417}"/>
              </a:ext>
            </a:extLst>
          </p:cNvPr>
          <p:cNvSpPr txBox="1">
            <a:spLocks/>
          </p:cNvSpPr>
          <p:nvPr/>
        </p:nvSpPr>
        <p:spPr>
          <a:xfrm>
            <a:off x="644350" y="372094"/>
            <a:ext cx="9940637" cy="15563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Vantaan ja Keravan hyvinvointialueen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alueellinen opiskeluhuoltosuunnitelma</a:t>
            </a:r>
          </a:p>
        </p:txBody>
      </p:sp>
    </p:spTree>
    <p:extLst>
      <p:ext uri="{BB962C8B-B14F-4D97-AF65-F5344CB8AC3E}">
        <p14:creationId xmlns:p14="http://schemas.microsoft.com/office/powerpoint/2010/main" val="91665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5F70B7-78EE-CAB2-B994-C5489467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32" y="-744014"/>
            <a:ext cx="10260000" cy="1325563"/>
          </a:xfrm>
        </p:spPr>
        <p:txBody>
          <a:bodyPr>
            <a:normAutofit/>
          </a:bodyPr>
          <a:lstStyle/>
          <a:p>
            <a:r>
              <a:rPr lang="fi-FI" sz="2000">
                <a:latin typeface="+mj-lt"/>
              </a:rPr>
              <a:t>LASTEN JA NUORTEN HYVINVOINTIA TUKEVAT SUUNNITELMAT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EC08C784-D00D-8602-932E-488402678AD3}"/>
              </a:ext>
            </a:extLst>
          </p:cNvPr>
          <p:cNvSpPr/>
          <p:nvPr/>
        </p:nvSpPr>
        <p:spPr>
          <a:xfrm>
            <a:off x="1306252" y="996482"/>
            <a:ext cx="3256020" cy="1771259"/>
          </a:xfrm>
          <a:prstGeom prst="rect">
            <a:avLst/>
          </a:prstGeom>
          <a:noFill/>
          <a:ln w="34925" cap="rnd"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220868"/>
                      <a:gd name="connsiteY0" fmla="*/ 0 h 2625722"/>
                      <a:gd name="connsiteX1" fmla="*/ 5220868 w 5220868"/>
                      <a:gd name="connsiteY1" fmla="*/ 0 h 2625722"/>
                      <a:gd name="connsiteX2" fmla="*/ 5220868 w 5220868"/>
                      <a:gd name="connsiteY2" fmla="*/ 2625722 h 2625722"/>
                      <a:gd name="connsiteX3" fmla="*/ 0 w 5220868"/>
                      <a:gd name="connsiteY3" fmla="*/ 2625722 h 2625722"/>
                      <a:gd name="connsiteX4" fmla="*/ 0 w 5220868"/>
                      <a:gd name="connsiteY4" fmla="*/ 0 h 2625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20868" h="2625722" extrusionOk="0">
                        <a:moveTo>
                          <a:pt x="0" y="0"/>
                        </a:moveTo>
                        <a:cubicBezTo>
                          <a:pt x="1046989" y="118645"/>
                          <a:pt x="2929095" y="116012"/>
                          <a:pt x="5220868" y="0"/>
                        </a:cubicBezTo>
                        <a:cubicBezTo>
                          <a:pt x="5087986" y="450277"/>
                          <a:pt x="5305819" y="1943383"/>
                          <a:pt x="5220868" y="2625722"/>
                        </a:cubicBezTo>
                        <a:cubicBezTo>
                          <a:pt x="3562759" y="2760322"/>
                          <a:pt x="1215838" y="2468526"/>
                          <a:pt x="0" y="2625722"/>
                        </a:cubicBezTo>
                        <a:cubicBezTo>
                          <a:pt x="-20187" y="1376016"/>
                          <a:pt x="-152480" y="30191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4684500-CB8D-4537-64D6-BC29ADBFECB4}"/>
              </a:ext>
            </a:extLst>
          </p:cNvPr>
          <p:cNvSpPr/>
          <p:nvPr/>
        </p:nvSpPr>
        <p:spPr>
          <a:xfrm>
            <a:off x="2546020" y="4760137"/>
            <a:ext cx="2163392" cy="10781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Alueellinen lasten ja nuorten hyvinvointisuunnitelma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9625358E-29B4-5C5E-6E92-073EA75B2BE5}"/>
              </a:ext>
            </a:extLst>
          </p:cNvPr>
          <p:cNvSpPr/>
          <p:nvPr/>
        </p:nvSpPr>
        <p:spPr>
          <a:xfrm>
            <a:off x="7170753" y="5447920"/>
            <a:ext cx="2181385" cy="101566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Alueellinen hyvinvointisuunnitelma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2EA0FAE1-B9F9-8C83-A3AD-96D2D63CD194}"/>
              </a:ext>
            </a:extLst>
          </p:cNvPr>
          <p:cNvSpPr/>
          <p:nvPr/>
        </p:nvSpPr>
        <p:spPr>
          <a:xfrm>
            <a:off x="9692093" y="3114614"/>
            <a:ext cx="2261419" cy="872978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Vantaan ja Keravan hyvinvointisuunnitelmat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D6E8EFE1-2006-A8F5-A7D6-C0777356363F}"/>
              </a:ext>
            </a:extLst>
          </p:cNvPr>
          <p:cNvSpPr/>
          <p:nvPr/>
        </p:nvSpPr>
        <p:spPr>
          <a:xfrm>
            <a:off x="8382202" y="1884283"/>
            <a:ext cx="2656891" cy="991905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Koulutuksen järjestäjän opiskeluhuoltosuunnitelma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B473471-5916-A419-7381-D058CEB11973}"/>
              </a:ext>
            </a:extLst>
          </p:cNvPr>
          <p:cNvSpPr txBox="1"/>
          <p:nvPr/>
        </p:nvSpPr>
        <p:spPr>
          <a:xfrm>
            <a:off x="1565890" y="3206230"/>
            <a:ext cx="1830274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Alueellinen opiskeluhuoltosuunnitelma liitetään osaksi alueellista lasten ja nuorten hyvinvointisuunnitelmaa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6A55156-9445-8B37-D5F0-249E12DDE751}"/>
              </a:ext>
            </a:extLst>
          </p:cNvPr>
          <p:cNvSpPr txBox="1"/>
          <p:nvPr/>
        </p:nvSpPr>
        <p:spPr>
          <a:xfrm>
            <a:off x="6912472" y="3610696"/>
            <a:ext cx="17883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Alueellinen lasten ja nuorten hyvinvointisuunnitelma liitetään osaksi alueellista hyvinvointisuunnitelmaa</a:t>
            </a:r>
          </a:p>
        </p:txBody>
      </p:sp>
      <p:sp>
        <p:nvSpPr>
          <p:cNvPr id="14" name="Puhekupla: Suorakulmio 13">
            <a:extLst>
              <a:ext uri="{FF2B5EF4-FFF2-40B4-BE49-F238E27FC236}">
                <a16:creationId xmlns:a16="http://schemas.microsoft.com/office/drawing/2014/main" id="{4D110A6A-7911-CF4E-05D3-060DF770BE2A}"/>
              </a:ext>
            </a:extLst>
          </p:cNvPr>
          <p:cNvSpPr/>
          <p:nvPr/>
        </p:nvSpPr>
        <p:spPr>
          <a:xfrm>
            <a:off x="1557608" y="3163301"/>
            <a:ext cx="1838556" cy="1078131"/>
          </a:xfrm>
          <a:prstGeom prst="wedgeRectCallout">
            <a:avLst>
              <a:gd name="adj1" fmla="val -67136"/>
              <a:gd name="adj2" fmla="val 36272"/>
            </a:avLst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Kuva 14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62FB0C27-E35A-21AB-7659-EDB58E917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8122">
            <a:off x="5039114" y="3896857"/>
            <a:ext cx="2012588" cy="2012141"/>
          </a:xfrm>
          <a:prstGeom prst="rect">
            <a:avLst/>
          </a:prstGeom>
        </p:spPr>
      </p:pic>
      <p:sp>
        <p:nvSpPr>
          <p:cNvPr id="16" name="Puhekupla: Suorakulmio 15">
            <a:extLst>
              <a:ext uri="{FF2B5EF4-FFF2-40B4-BE49-F238E27FC236}">
                <a16:creationId xmlns:a16="http://schemas.microsoft.com/office/drawing/2014/main" id="{D43C684E-AA54-42E5-30FF-664277EF9EBB}"/>
              </a:ext>
            </a:extLst>
          </p:cNvPr>
          <p:cNvSpPr/>
          <p:nvPr/>
        </p:nvSpPr>
        <p:spPr>
          <a:xfrm>
            <a:off x="6857532" y="3561802"/>
            <a:ext cx="1945639" cy="1069104"/>
          </a:xfrm>
          <a:prstGeom prst="wedgeRectCallout">
            <a:avLst>
              <a:gd name="adj1" fmla="val -61574"/>
              <a:gd name="adj2" fmla="val 24206"/>
            </a:avLst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uhekupla: Suorakulmio 17">
            <a:extLst>
              <a:ext uri="{FF2B5EF4-FFF2-40B4-BE49-F238E27FC236}">
                <a16:creationId xmlns:a16="http://schemas.microsoft.com/office/drawing/2014/main" id="{20481AB8-E65E-5F9C-1B73-24D2B46E622B}"/>
              </a:ext>
            </a:extLst>
          </p:cNvPr>
          <p:cNvSpPr/>
          <p:nvPr/>
        </p:nvSpPr>
        <p:spPr>
          <a:xfrm>
            <a:off x="7429274" y="587280"/>
            <a:ext cx="1945639" cy="991905"/>
          </a:xfrm>
          <a:prstGeom prst="wedgeRectCallout">
            <a:avLst>
              <a:gd name="adj1" fmla="val 64591"/>
              <a:gd name="adj2" fmla="val -24205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Alueellinen opiskeluhuoltosuunnitelma perustuu koulutuksenjärjestäjien suunnitelmiin</a:t>
            </a:r>
          </a:p>
        </p:txBody>
      </p:sp>
      <p:cxnSp>
        <p:nvCxnSpPr>
          <p:cNvPr id="20" name="Yhdistin: Kaareva 19">
            <a:extLst>
              <a:ext uri="{FF2B5EF4-FFF2-40B4-BE49-F238E27FC236}">
                <a16:creationId xmlns:a16="http://schemas.microsoft.com/office/drawing/2014/main" id="{0279A446-C8AF-4A53-9E71-445281D665C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902257" y="3887736"/>
            <a:ext cx="1596210" cy="151373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uva 21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BD412A38-CF4E-3A20-B698-F275DD09F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8" b="44725"/>
          <a:stretch/>
        </p:blipFill>
        <p:spPr>
          <a:xfrm>
            <a:off x="9224134" y="4353000"/>
            <a:ext cx="3551501" cy="2401305"/>
          </a:xfrm>
          <a:prstGeom prst="rect">
            <a:avLst/>
          </a:prstGeom>
        </p:spPr>
      </p:pic>
      <p:cxnSp>
        <p:nvCxnSpPr>
          <p:cNvPr id="23" name="Yhdistin: Kaareva 22">
            <a:extLst>
              <a:ext uri="{FF2B5EF4-FFF2-40B4-BE49-F238E27FC236}">
                <a16:creationId xmlns:a16="http://schemas.microsoft.com/office/drawing/2014/main" id="{5D2E2F43-3053-A18E-3397-12EB3BD93A99}"/>
              </a:ext>
            </a:extLst>
          </p:cNvPr>
          <p:cNvCxnSpPr>
            <a:cxnSpLocks/>
          </p:cNvCxnSpPr>
          <p:nvPr/>
        </p:nvCxnSpPr>
        <p:spPr>
          <a:xfrm rot="10800000">
            <a:off x="4319081" y="1787049"/>
            <a:ext cx="4044566" cy="791117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Kuva 29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2B657419-5316-42BC-8F48-185AAAE236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32" b="31199"/>
          <a:stretch/>
        </p:blipFill>
        <p:spPr>
          <a:xfrm>
            <a:off x="9059266" y="198647"/>
            <a:ext cx="2401468" cy="1700016"/>
          </a:xfrm>
          <a:prstGeom prst="rect">
            <a:avLst/>
          </a:prstGeom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31" name="Kuva 30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7BEAF8EF-7F6D-B662-8DDC-708808CB0F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07" t="-2166" b="-1"/>
          <a:stretch/>
        </p:blipFill>
        <p:spPr>
          <a:xfrm>
            <a:off x="91038" y="3281618"/>
            <a:ext cx="2009775" cy="3188017"/>
          </a:xfrm>
          <a:prstGeom prst="rect">
            <a:avLst/>
          </a:prstGeom>
        </p:spPr>
      </p:pic>
      <p:cxnSp>
        <p:nvCxnSpPr>
          <p:cNvPr id="32" name="Yhdistin: Kaareva 31">
            <a:extLst>
              <a:ext uri="{FF2B5EF4-FFF2-40B4-BE49-F238E27FC236}">
                <a16:creationId xmlns:a16="http://schemas.microsoft.com/office/drawing/2014/main" id="{905DEB04-6D90-F396-FB9C-E2F4D77AE7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81241" y="3367240"/>
            <a:ext cx="2135186" cy="93618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Yhdistin: Kaareva 35">
            <a:extLst>
              <a:ext uri="{FF2B5EF4-FFF2-40B4-BE49-F238E27FC236}">
                <a16:creationId xmlns:a16="http://schemas.microsoft.com/office/drawing/2014/main" id="{F05CDBF8-5038-07EA-A205-2759870EB9F1}"/>
              </a:ext>
            </a:extLst>
          </p:cNvPr>
          <p:cNvCxnSpPr>
            <a:cxnSpLocks/>
          </p:cNvCxnSpPr>
          <p:nvPr/>
        </p:nvCxnSpPr>
        <p:spPr>
          <a:xfrm>
            <a:off x="4696747" y="5611538"/>
            <a:ext cx="2637307" cy="63336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Yhdistin: Kaareva 45">
            <a:extLst>
              <a:ext uri="{FF2B5EF4-FFF2-40B4-BE49-F238E27FC236}">
                <a16:creationId xmlns:a16="http://schemas.microsoft.com/office/drawing/2014/main" id="{DE0B362E-4F90-3308-8D63-65B2C48482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874405" y="2336916"/>
            <a:ext cx="1109390" cy="780017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Kuva 57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8733826F-F200-A324-103B-38EDDCE95B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9" r="28095" b="68356"/>
          <a:stretch/>
        </p:blipFill>
        <p:spPr>
          <a:xfrm>
            <a:off x="976581" y="1311157"/>
            <a:ext cx="2400300" cy="1415767"/>
          </a:xfrm>
          <a:prstGeom prst="rect">
            <a:avLst/>
          </a:prstGeom>
        </p:spPr>
      </p:pic>
      <p:sp>
        <p:nvSpPr>
          <p:cNvPr id="61" name="Tekstiruutu 60">
            <a:extLst>
              <a:ext uri="{FF2B5EF4-FFF2-40B4-BE49-F238E27FC236}">
                <a16:creationId xmlns:a16="http://schemas.microsoft.com/office/drawing/2014/main" id="{5E8F297E-747C-720A-F355-A3591E327621}"/>
              </a:ext>
            </a:extLst>
          </p:cNvPr>
          <p:cNvSpPr txBox="1"/>
          <p:nvPr/>
        </p:nvSpPr>
        <p:spPr>
          <a:xfrm>
            <a:off x="1528143" y="1308742"/>
            <a:ext cx="2772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Alueellinen opiskeluhuoltosuunnitelma</a:t>
            </a:r>
          </a:p>
        </p:txBody>
      </p:sp>
      <p:sp>
        <p:nvSpPr>
          <p:cNvPr id="63" name="Suorakulmio 62">
            <a:extLst>
              <a:ext uri="{FF2B5EF4-FFF2-40B4-BE49-F238E27FC236}">
                <a16:creationId xmlns:a16="http://schemas.microsoft.com/office/drawing/2014/main" id="{52401FB6-EE90-27FC-D94C-9F8E8E6668D4}"/>
              </a:ext>
            </a:extLst>
          </p:cNvPr>
          <p:cNvSpPr/>
          <p:nvPr/>
        </p:nvSpPr>
        <p:spPr>
          <a:xfrm>
            <a:off x="91038" y="103695"/>
            <a:ext cx="12009924" cy="668360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75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CBCBFB14-B994-8E8C-F737-6F0B81338DCE}"/>
              </a:ext>
            </a:extLst>
          </p:cNvPr>
          <p:cNvSpPr txBox="1"/>
          <p:nvPr/>
        </p:nvSpPr>
        <p:spPr>
          <a:xfrm>
            <a:off x="3583461" y="452937"/>
            <a:ext cx="8103477" cy="61247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Oppilas-ja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opiskeluhuoltolain mukaan hyvinvointialueella tulee olla valtuustokausittain alueellinen opiskeluhuoltosuunnitelma hyvinvointialueen vastuulla olevien opiskeluhuoltopalvelujen järjestämiseksi. Suunnitelma tehdään yhteistyössä alueellisen opiskeluhuoltoryhmän jäsenten kanssa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osallistaen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suunnitelman tekoon opiskelijoita, huoltajia ja työntekijöitä.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Suunnitelma käsittää esiopetuksen, perusopetuksen sekä opiskeluterveydenhuollon piiriin kuuluvien toisen asteen opiskelijoiden opiskeluhuoltopalvelut ja se 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perustuu opetuksen ja koulutuksen järjestäjien opiskeluhuoltosuunnitelmiin.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Suunnitelman tulee sisältää </a:t>
            </a: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oppilas-ja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opiskeluhuoltolain 13§ mukaan: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1) opiskeluhuoltopalvelujen alueellisen toteuttamisen tavoitteet ja keskeiset periaatteet.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2) suunnitelma hyvinvointialueen ja koulutuksen järjestäjien välisestä yhteistyöstä opiskeluhuollon kokonaisuuden toteuttamiseksi.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3) hyvinvointialueen alueella sijaitsevien koulutuksen järjestäjien opiskeluhuoltosuunnitelmista ilmenneet arviot opiskeluhuoltopalvelujen kokonaistarpeesta ja muut mahdollisesti tarvittavat toimenpiteet.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4) 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suunnitelma opiskeluhuoltopalvelujen voimavarojen kohdentamisesta.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5) toimenpiteet alueellisen opiskeluhuoltosuunnitelman toteuttamiseksi ja seuraamiseksi.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Opiskeluhuoltosuunnitelma liitetään osaksi Vantaan ja Keravan hyvinvointialueen lasten ja nuorten hyvinvointisuunnitelmaa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Suunnitelmassa kulkee vihreä katkoviiva kuvaamassa sitä, että opiskeluhuollossa jokainen asia on tärkeä ja sillä on vaikutusta kaikkien opiskelijoiden arkeen, voimavaroihin ja onnistumiseen opinnoissa.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Oikeassa alakulmassa aika ajoin viihtyvä pikkumies puolestaan kertoo esioppilailta kerättyjä ajatuksia ja viisauksia.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1CA541A-25EA-96DF-8E0B-271F91303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7" y="2851484"/>
            <a:ext cx="2896004" cy="321989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471C058F-79FA-80EB-6F53-832CD6A13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3" y="2976499"/>
            <a:ext cx="885949" cy="905001"/>
          </a:xfrm>
          <a:prstGeom prst="rect">
            <a:avLst/>
          </a:prstGeom>
        </p:spPr>
      </p:pic>
      <p:sp>
        <p:nvSpPr>
          <p:cNvPr id="6" name="Puhekupla: Suorakulmio, kulmat pyöristettu 5">
            <a:extLst>
              <a:ext uri="{FF2B5EF4-FFF2-40B4-BE49-F238E27FC236}">
                <a16:creationId xmlns:a16="http://schemas.microsoft.com/office/drawing/2014/main" id="{6BC3B849-56C4-DC35-2E65-AB1792ABDF99}"/>
              </a:ext>
            </a:extLst>
          </p:cNvPr>
          <p:cNvSpPr/>
          <p:nvPr/>
        </p:nvSpPr>
        <p:spPr>
          <a:xfrm>
            <a:off x="238002" y="545237"/>
            <a:ext cx="3040436" cy="2243740"/>
          </a:xfrm>
          <a:prstGeom prst="wedgeRoundRectCallout">
            <a:avLst>
              <a:gd name="adj1" fmla="val 12280"/>
              <a:gd name="adj2" fmla="val 70719"/>
              <a:gd name="adj3" fmla="val 16667"/>
            </a:avLst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Suunnitelmassa kuvataan opiskeluhuollon palvelujen järjestämistä. Sen avulla myös  turvataan tasalaatuinen palvelu ja vahvistetaan yhteistyötä. Suunnitelma ohjaa opiskeluhuollon henkilöstön työtä.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1793C79-93D1-CF14-1231-917230C15244}"/>
              </a:ext>
            </a:extLst>
          </p:cNvPr>
          <p:cNvSpPr/>
          <p:nvPr/>
        </p:nvSpPr>
        <p:spPr>
          <a:xfrm>
            <a:off x="91037" y="103694"/>
            <a:ext cx="11988295" cy="666135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Yhdistin: Kaareva 7">
            <a:extLst>
              <a:ext uri="{FF2B5EF4-FFF2-40B4-BE49-F238E27FC236}">
                <a16:creationId xmlns:a16="http://schemas.microsoft.com/office/drawing/2014/main" id="{233C5875-B0D4-F16B-3A02-7E8FF1C169ED}"/>
              </a:ext>
            </a:extLst>
          </p:cNvPr>
          <p:cNvCxnSpPr>
            <a:cxnSpLocks/>
          </p:cNvCxnSpPr>
          <p:nvPr/>
        </p:nvCxnSpPr>
        <p:spPr>
          <a:xfrm flipV="1">
            <a:off x="2654406" y="5385916"/>
            <a:ext cx="929055" cy="622309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52118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6E0A2-49F3-0461-2F06-2EF4D892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69508"/>
            <a:ext cx="10260000" cy="1325563"/>
          </a:xfrm>
        </p:spPr>
        <p:txBody>
          <a:bodyPr>
            <a:normAutofit/>
          </a:bodyPr>
          <a:lstStyle/>
          <a:p>
            <a:r>
              <a:rPr lang="fi-FI" sz="2800">
                <a:latin typeface="+mj-lt"/>
              </a:rPr>
              <a:t>Suunnitelman laatimisen prosessi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5F2B8B-0862-85DE-8401-3A77FFF7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04" y="644832"/>
            <a:ext cx="11674586" cy="5915766"/>
          </a:xfrm>
        </p:spPr>
        <p:txBody>
          <a:bodyPr>
            <a:normAutofit/>
          </a:bodyPr>
          <a:lstStyle/>
          <a:p>
            <a:r>
              <a:rPr lang="fi-FI" sz="1600">
                <a:latin typeface="+mj-lt"/>
              </a:rPr>
              <a:t>Alueellinen opiskeluhuollon yhteistyöryhmä nimitti erillisen kirjoitusryhmän, jossa jäsenet hyvinvointialueelta, Vantaan kaupungilta, Keravan kaupungilta, toisen asteen edustus ja huoltaja edustus.</a:t>
            </a:r>
          </a:p>
          <a:p>
            <a:r>
              <a:rPr lang="fi-FI" sz="1600">
                <a:latin typeface="+mj-lt"/>
              </a:rPr>
              <a:t>Kirjoitusryhmä laatinut lakisääteisen sisällön huomioiden Vantaan ja Keravan hyvinvointialueen erityispiirteet ja koulutuksen järjestäjien opiskeluhuoltosuunnitelmat.</a:t>
            </a:r>
          </a:p>
          <a:p>
            <a:r>
              <a:rPr lang="fi-FI" sz="1600">
                <a:latin typeface="+mj-lt"/>
              </a:rPr>
              <a:t>Alueellisessa opiskeluhuoltoryhmässä päätettiin osallistaa suunnitelman tekoon laajasti: </a:t>
            </a:r>
          </a:p>
          <a:p>
            <a:endParaRPr lang="fi-FI" sz="1600">
              <a:latin typeface="+mj-lt"/>
            </a:endParaRPr>
          </a:p>
          <a:p>
            <a:r>
              <a:rPr lang="fi-FI" sz="1600">
                <a:latin typeface="+mj-lt"/>
              </a:rPr>
              <a:t>Kysely oli auki 21.11-4.12.2023</a:t>
            </a:r>
          </a:p>
          <a:p>
            <a:pPr algn="l" rtl="0" fontAlgn="base"/>
            <a:r>
              <a:rPr lang="fi-FI" sz="1600" b="0" i="0" u="none" strike="noStrike">
                <a:solidFill>
                  <a:srgbClr val="1E1E1E"/>
                </a:solidFill>
                <a:effectLst/>
                <a:latin typeface="+mj-lt"/>
              </a:rPr>
              <a:t>Kysely toimitettiin:</a:t>
            </a:r>
            <a:r>
              <a:rPr lang="en-US" sz="1600" b="0" i="0">
                <a:solidFill>
                  <a:srgbClr val="1E1E1E"/>
                </a:solidFill>
                <a:effectLst/>
                <a:latin typeface="+mj-lt"/>
              </a:rPr>
              <a:t>​</a:t>
            </a:r>
            <a:r>
              <a:rPr lang="fi-FI" sz="1600">
                <a:solidFill>
                  <a:srgbClr val="1E1E1E"/>
                </a:solidFill>
                <a:latin typeface="+mj-lt"/>
              </a:rPr>
              <a:t> o</a:t>
            </a:r>
            <a:r>
              <a:rPr lang="fi-FI" sz="1600" b="0" i="0" u="none" strike="noStrike">
                <a:solidFill>
                  <a:srgbClr val="1E1E1E"/>
                </a:solidFill>
                <a:effectLst/>
                <a:latin typeface="+mj-lt"/>
              </a:rPr>
              <a:t>ppilaat, huoltajat (perusopetus: 4lk 6 lk 8lk ja toinen aste)</a:t>
            </a:r>
            <a:r>
              <a:rPr lang="fi-FI" sz="1600" b="0" i="0">
                <a:solidFill>
                  <a:srgbClr val="1E1E1E"/>
                </a:solidFill>
                <a:effectLst/>
                <a:latin typeface="+mj-lt"/>
              </a:rPr>
              <a:t>​</a:t>
            </a:r>
            <a:endParaRPr lang="fi-FI" sz="1600" b="0" i="0">
              <a:solidFill>
                <a:srgbClr val="FFFFFF"/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>
                <a:solidFill>
                  <a:srgbClr val="1E1E1E"/>
                </a:solidFill>
                <a:effectLst/>
                <a:latin typeface="+mj-lt"/>
              </a:rPr>
              <a:t>Kerava 2 koulua, Vantaa 8 koulua +ruotsinkielinen, 2.aste 6 oppilaitosta</a:t>
            </a:r>
            <a:endParaRPr lang="fi-FI" sz="1600" b="0" i="0">
              <a:solidFill>
                <a:srgbClr val="FFFFFF"/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600">
                <a:solidFill>
                  <a:srgbClr val="1E1E1E"/>
                </a:solidFill>
                <a:latin typeface="+mj-lt"/>
              </a:rPr>
              <a:t>T</a:t>
            </a:r>
            <a:r>
              <a:rPr lang="fi-FI" sz="1600" b="0" i="0" u="none" strike="noStrike">
                <a:solidFill>
                  <a:srgbClr val="1E1E1E"/>
                </a:solidFill>
                <a:effectLst/>
                <a:latin typeface="+mj-lt"/>
              </a:rPr>
              <a:t>yöntekijät (koko koulun henkilökunta mm. avustajat, opettajat, rehtorit ja hyvinvointialue)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>
                <a:solidFill>
                  <a:srgbClr val="1E1E1E"/>
                </a:solidFill>
                <a:effectLst/>
                <a:latin typeface="+mj-lt"/>
              </a:rPr>
              <a:t>Käännökset: ruotsi ja selkokieli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600">
                <a:solidFill>
                  <a:srgbClr val="1E1E1E"/>
                </a:solidFill>
                <a:latin typeface="+mj-lt"/>
              </a:rPr>
              <a:t>Lisäksi esioppilaille oli oma tehtäväksianto (kirja ja tähän liittyvät kysymykset) (12 päiväkotia)</a:t>
            </a:r>
          </a:p>
          <a:p>
            <a:r>
              <a:rPr lang="fi-FI" sz="1600">
                <a:solidFill>
                  <a:schemeClr val="accent4"/>
                </a:solidFill>
                <a:latin typeface="+mj-lt"/>
              </a:rPr>
              <a:t>Vastaajat:suomenkielinen N=634, selkokielinen N=53, ruotsinkielinen N=0</a:t>
            </a:r>
          </a:p>
          <a:p>
            <a:r>
              <a:rPr lang="fi-FI" sz="1600">
                <a:latin typeface="+mj-lt"/>
              </a:rPr>
              <a:t>Kyselyn lisäksi tavoitteen asettelua esiteltiin ja käsiteltiin myös nuorisovaltuuston työpajassa 4.12.2023</a:t>
            </a:r>
          </a:p>
          <a:p>
            <a:pPr marL="0" indent="0">
              <a:buNone/>
            </a:pPr>
            <a:endParaRPr lang="fi-FI" sz="1600">
              <a:latin typeface="+mj-lt"/>
            </a:endParaRPr>
          </a:p>
          <a:p>
            <a:r>
              <a:rPr lang="fi-FI" sz="1600">
                <a:solidFill>
                  <a:schemeClr val="accent4"/>
                </a:solidFill>
                <a:latin typeface="+mj-lt"/>
              </a:rPr>
              <a:t>Kyselyn tuloksia hyödynnettiin tavoitteen asettelussa.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fi-FI" sz="1600" b="0" i="0">
              <a:solidFill>
                <a:srgbClr val="FFFFFF"/>
              </a:solidFill>
              <a:effectLst/>
              <a:latin typeface="+mj-lt"/>
            </a:endParaRPr>
          </a:p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B87E09C-3CC9-4E4E-228A-1B772E9A7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13"/>
          <a:stretch/>
        </p:blipFill>
        <p:spPr>
          <a:xfrm>
            <a:off x="9667483" y="3865207"/>
            <a:ext cx="2104307" cy="2784168"/>
          </a:xfrm>
          <a:prstGeom prst="rect">
            <a:avLst/>
          </a:prstGeom>
        </p:spPr>
      </p:pic>
      <p:sp>
        <p:nvSpPr>
          <p:cNvPr id="5" name="Puhekupla: Soikea 4">
            <a:extLst>
              <a:ext uri="{FF2B5EF4-FFF2-40B4-BE49-F238E27FC236}">
                <a16:creationId xmlns:a16="http://schemas.microsoft.com/office/drawing/2014/main" id="{453188F2-5E16-1EC1-1711-E642CA75109D}"/>
              </a:ext>
            </a:extLst>
          </p:cNvPr>
          <p:cNvSpPr/>
          <p:nvPr/>
        </p:nvSpPr>
        <p:spPr>
          <a:xfrm>
            <a:off x="8211844" y="2381435"/>
            <a:ext cx="2183907" cy="2095130"/>
          </a:xfrm>
          <a:prstGeom prst="wedgeEllipseCallout">
            <a:avLst>
              <a:gd name="adj1" fmla="val 38015"/>
              <a:gd name="adj2" fmla="val 58929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accent4"/>
                </a:solidFill>
                <a:latin typeface="+mj-lt"/>
              </a:rPr>
              <a:t>Osallisuus tärkeänä osana suunnitelman laadintaa!</a:t>
            </a:r>
          </a:p>
        </p:txBody>
      </p:sp>
    </p:spTree>
    <p:extLst>
      <p:ext uri="{BB962C8B-B14F-4D97-AF65-F5344CB8AC3E}">
        <p14:creationId xmlns:p14="http://schemas.microsoft.com/office/powerpoint/2010/main" val="273532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04E2FBBC-FAEA-E4F1-5963-CE5B8875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963" y="2045519"/>
            <a:ext cx="1697301" cy="169692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C693DFBC-2C8B-5029-ACD7-59DBEDB21E31}"/>
              </a:ext>
            </a:extLst>
          </p:cNvPr>
          <p:cNvSpPr txBox="1"/>
          <p:nvPr/>
        </p:nvSpPr>
        <p:spPr>
          <a:xfrm>
            <a:off x="7951614" y="4551667"/>
            <a:ext cx="376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823371E8-7936-CE58-E894-E8B20EAB1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96" y="1774668"/>
            <a:ext cx="5333905" cy="4893428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F4BC1839-0F27-07F1-7A2E-0A55825BD562}"/>
              </a:ext>
            </a:extLst>
          </p:cNvPr>
          <p:cNvSpPr/>
          <p:nvPr/>
        </p:nvSpPr>
        <p:spPr>
          <a:xfrm>
            <a:off x="568257" y="1199045"/>
            <a:ext cx="5096504" cy="638486"/>
          </a:xfrm>
          <a:prstGeom prst="rect">
            <a:avLst/>
          </a:prstGeom>
          <a:noFill/>
          <a:ln w="9525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     Oppilaitoksia ja päiväkoteja on yhteensä n. 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234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AAE26DAA-DD32-DE61-2D1F-423FBE3D9F76}"/>
              </a:ext>
            </a:extLst>
          </p:cNvPr>
          <p:cNvSpPr/>
          <p:nvPr/>
        </p:nvSpPr>
        <p:spPr>
          <a:xfrm>
            <a:off x="84841" y="94268"/>
            <a:ext cx="12009749" cy="667417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FE6FDB5B-FD44-4F4C-4B7E-FC7CD83CF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20" y="3980221"/>
            <a:ext cx="1857634" cy="1581371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F9CD910-00C3-42AA-A521-F2708EC76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7233" y="3980221"/>
            <a:ext cx="1703800" cy="1581371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AF1ABB3B-BEEB-B1ED-FE5C-2AB513556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7103" y="3980220"/>
            <a:ext cx="1517004" cy="1581372"/>
          </a:xfrm>
          <a:prstGeom prst="rect">
            <a:avLst/>
          </a:prstGeom>
        </p:spPr>
      </p:pic>
      <p:sp>
        <p:nvSpPr>
          <p:cNvPr id="19" name="Puhekupla: Suorakulmio 18">
            <a:extLst>
              <a:ext uri="{FF2B5EF4-FFF2-40B4-BE49-F238E27FC236}">
                <a16:creationId xmlns:a16="http://schemas.microsoft.com/office/drawing/2014/main" id="{91372248-CC63-0AB4-8A99-1B9DAB35C5A1}"/>
              </a:ext>
            </a:extLst>
          </p:cNvPr>
          <p:cNvSpPr/>
          <p:nvPr/>
        </p:nvSpPr>
        <p:spPr>
          <a:xfrm>
            <a:off x="614789" y="2093929"/>
            <a:ext cx="1239632" cy="1311433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AF4A428D-C06E-3AAC-A5B4-C9E69B986366}"/>
              </a:ext>
            </a:extLst>
          </p:cNvPr>
          <p:cNvSpPr txBox="1"/>
          <p:nvPr/>
        </p:nvSpPr>
        <p:spPr>
          <a:xfrm>
            <a:off x="144365" y="2412390"/>
            <a:ext cx="33485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ESIOPETUS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 159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TOIMIPISTETTÄ</a:t>
            </a:r>
          </a:p>
        </p:txBody>
      </p:sp>
      <p:sp>
        <p:nvSpPr>
          <p:cNvPr id="22" name="Puhekupla: Suorakulmio 21">
            <a:extLst>
              <a:ext uri="{FF2B5EF4-FFF2-40B4-BE49-F238E27FC236}">
                <a16:creationId xmlns:a16="http://schemas.microsoft.com/office/drawing/2014/main" id="{C0FA732C-399D-1F1D-807F-977700410546}"/>
              </a:ext>
            </a:extLst>
          </p:cNvPr>
          <p:cNvSpPr/>
          <p:nvPr/>
        </p:nvSpPr>
        <p:spPr>
          <a:xfrm>
            <a:off x="2604503" y="2093928"/>
            <a:ext cx="1198946" cy="1311434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Puhekupla: Suorakulmio 22">
            <a:extLst>
              <a:ext uri="{FF2B5EF4-FFF2-40B4-BE49-F238E27FC236}">
                <a16:creationId xmlns:a16="http://schemas.microsoft.com/office/drawing/2014/main" id="{C1369471-4B44-AF7E-E7AE-10697C8AE1C1}"/>
              </a:ext>
            </a:extLst>
          </p:cNvPr>
          <p:cNvSpPr/>
          <p:nvPr/>
        </p:nvSpPr>
        <p:spPr>
          <a:xfrm>
            <a:off x="4422141" y="2093928"/>
            <a:ext cx="1198946" cy="1311434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B98A1F6A-E53A-FC8E-7167-DA2507DCB49C}"/>
              </a:ext>
            </a:extLst>
          </p:cNvPr>
          <p:cNvSpPr txBox="1"/>
          <p:nvPr/>
        </p:nvSpPr>
        <p:spPr>
          <a:xfrm>
            <a:off x="2122401" y="2380139"/>
            <a:ext cx="175370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PERUSOPETUS 51 TOIMIPISTETTÄ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90EDCC52-D856-CAA5-931F-EF7C5BD4288F}"/>
              </a:ext>
            </a:extLst>
          </p:cNvPr>
          <p:cNvSpPr txBox="1"/>
          <p:nvPr/>
        </p:nvSpPr>
        <p:spPr>
          <a:xfrm>
            <a:off x="3963380" y="2411076"/>
            <a:ext cx="191105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2. ASTE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24 TOIMIPISTETTÄ</a:t>
            </a:r>
          </a:p>
        </p:txBody>
      </p:sp>
      <p:cxnSp>
        <p:nvCxnSpPr>
          <p:cNvPr id="28" name="Yhdistin: Kaareva 27">
            <a:extLst>
              <a:ext uri="{FF2B5EF4-FFF2-40B4-BE49-F238E27FC236}">
                <a16:creationId xmlns:a16="http://schemas.microsoft.com/office/drawing/2014/main" id="{2798DDC1-B3ED-3331-11EE-99206420F0C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58103" y="1732432"/>
            <a:ext cx="1285329" cy="1106078"/>
          </a:xfrm>
          <a:prstGeom prst="curvedConnector3">
            <a:avLst>
              <a:gd name="adj1" fmla="val 40466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Yhdistin: Kaareva 30">
            <a:extLst>
              <a:ext uri="{FF2B5EF4-FFF2-40B4-BE49-F238E27FC236}">
                <a16:creationId xmlns:a16="http://schemas.microsoft.com/office/drawing/2014/main" id="{0C665288-976A-CB7E-3B28-A761ABC98F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98906" y="2423678"/>
            <a:ext cx="1175384" cy="86181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Yhdistin: Kaareva 32">
            <a:extLst>
              <a:ext uri="{FF2B5EF4-FFF2-40B4-BE49-F238E27FC236}">
                <a16:creationId xmlns:a16="http://schemas.microsoft.com/office/drawing/2014/main" id="{E329FF2A-CBF5-09E9-B1FC-246131DBC5C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16870" y="235518"/>
            <a:ext cx="1435603" cy="122611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Yhdistin: Kaareva 34">
            <a:extLst>
              <a:ext uri="{FF2B5EF4-FFF2-40B4-BE49-F238E27FC236}">
                <a16:creationId xmlns:a16="http://schemas.microsoft.com/office/drawing/2014/main" id="{8B62BF05-0E1A-09E1-9610-687CDFC536E8}"/>
              </a:ext>
            </a:extLst>
          </p:cNvPr>
          <p:cNvCxnSpPr>
            <a:cxnSpLocks/>
          </p:cNvCxnSpPr>
          <p:nvPr/>
        </p:nvCxnSpPr>
        <p:spPr>
          <a:xfrm flipV="1">
            <a:off x="9751721" y="1290831"/>
            <a:ext cx="1234906" cy="110666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Yhdistin: Kaareva 37">
            <a:extLst>
              <a:ext uri="{FF2B5EF4-FFF2-40B4-BE49-F238E27FC236}">
                <a16:creationId xmlns:a16="http://schemas.microsoft.com/office/drawing/2014/main" id="{29B27546-882D-F1BB-6E12-12600B638B41}"/>
              </a:ext>
            </a:extLst>
          </p:cNvPr>
          <p:cNvCxnSpPr>
            <a:cxnSpLocks/>
          </p:cNvCxnSpPr>
          <p:nvPr/>
        </p:nvCxnSpPr>
        <p:spPr>
          <a:xfrm>
            <a:off x="11017025" y="1290831"/>
            <a:ext cx="1099985" cy="803097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3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FA4BA3-D556-E725-B410-414A518C3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862" y="2799375"/>
            <a:ext cx="1487915" cy="2529021"/>
          </a:xfrm>
          <a:prstGeom prst="rect">
            <a:avLst/>
          </a:prstGeom>
        </p:spPr>
      </p:pic>
      <p:sp>
        <p:nvSpPr>
          <p:cNvPr id="3" name="Vuokaaviosymboli: Liitin 2">
            <a:extLst>
              <a:ext uri="{FF2B5EF4-FFF2-40B4-BE49-F238E27FC236}">
                <a16:creationId xmlns:a16="http://schemas.microsoft.com/office/drawing/2014/main" id="{F097A5F1-C03E-DA0C-96C0-F0AA9E5D25CE}"/>
              </a:ext>
            </a:extLst>
          </p:cNvPr>
          <p:cNvSpPr/>
          <p:nvPr/>
        </p:nvSpPr>
        <p:spPr>
          <a:xfrm>
            <a:off x="6846684" y="471321"/>
            <a:ext cx="2245360" cy="2194560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>
                <a:solidFill>
                  <a:schemeClr val="accent4"/>
                </a:solidFill>
                <a:latin typeface="+mj-lt"/>
              </a:rPr>
              <a:t>Yhteisöllinen opiskeluhuolto on ensisijaista ja kuuluu kaikille</a:t>
            </a:r>
            <a:r>
              <a:rPr lang="fi-FI" sz="160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D477F032-CB58-2AA7-D4B2-1E47EF1E6D1A}"/>
              </a:ext>
            </a:extLst>
          </p:cNvPr>
          <p:cNvSpPr/>
          <p:nvPr/>
        </p:nvSpPr>
        <p:spPr>
          <a:xfrm>
            <a:off x="9145938" y="2193596"/>
            <a:ext cx="2766857" cy="2694038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i-FI" sz="1400">
                <a:solidFill>
                  <a:schemeClr val="accent4"/>
                </a:solidFill>
                <a:latin typeface="+mj-lt"/>
              </a:rPr>
              <a:t>Hyvinvointialue: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>
                <a:solidFill>
                  <a:schemeClr val="accent4"/>
                </a:solidFill>
                <a:latin typeface="+mj-lt"/>
              </a:rPr>
              <a:t>opiskeluhuollon palvelut: kuraattorit, psykologit, terveydenhoitajat ja lääkärit</a:t>
            </a:r>
            <a:endParaRPr lang="fi-FI" sz="1400">
              <a:solidFill>
                <a:schemeClr val="accent4"/>
              </a:solidFill>
              <a:latin typeface="+mj-l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>
                <a:solidFill>
                  <a:schemeClr val="accent4"/>
                </a:solidFill>
                <a:latin typeface="+mj-lt"/>
              </a:rPr>
              <a:t>Alueellinen opiskeluhuoltosuun-nitelma</a:t>
            </a:r>
            <a:endParaRPr lang="fi-FI" sz="1400">
              <a:solidFill>
                <a:schemeClr val="accent4"/>
              </a:solidFill>
              <a:latin typeface="+mj-lt"/>
              <a:cs typeface="Calibri Light"/>
            </a:endParaRPr>
          </a:p>
        </p:txBody>
      </p:sp>
      <p:sp>
        <p:nvSpPr>
          <p:cNvPr id="6" name="Vuokaaviosymboli: Liitin 5">
            <a:extLst>
              <a:ext uri="{FF2B5EF4-FFF2-40B4-BE49-F238E27FC236}">
                <a16:creationId xmlns:a16="http://schemas.microsoft.com/office/drawing/2014/main" id="{492F3F23-582B-B71E-9807-56A93755E15F}"/>
              </a:ext>
            </a:extLst>
          </p:cNvPr>
          <p:cNvSpPr/>
          <p:nvPr/>
        </p:nvSpPr>
        <p:spPr>
          <a:xfrm>
            <a:off x="4268738" y="2207182"/>
            <a:ext cx="2766857" cy="2694038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i-FI" sz="1400">
                <a:solidFill>
                  <a:schemeClr val="accent4"/>
                </a:solidFill>
                <a:latin typeface="+mj-lt"/>
              </a:rPr>
              <a:t>Koulutuksen järjestäjä: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>
                <a:solidFill>
                  <a:schemeClr val="accent4"/>
                </a:solidFill>
                <a:latin typeface="+mj-lt"/>
              </a:rPr>
              <a:t>yhteisöllinen opiskeluhuolto</a:t>
            </a:r>
            <a:endParaRPr lang="fi-FI" sz="1400">
              <a:solidFill>
                <a:schemeClr val="accent4"/>
              </a:solidFill>
              <a:latin typeface="+mj-l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>
                <a:solidFill>
                  <a:schemeClr val="accent4"/>
                </a:solidFill>
                <a:latin typeface="+mj-lt"/>
              </a:rPr>
              <a:t>Opetus- ja kasvatushenkilöstö</a:t>
            </a:r>
            <a:endParaRPr lang="fi-FI" sz="1400">
              <a:solidFill>
                <a:schemeClr val="accent4"/>
              </a:solidFill>
              <a:latin typeface="+mj-l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>
                <a:solidFill>
                  <a:schemeClr val="accent4"/>
                </a:solidFill>
                <a:latin typeface="+mj-lt"/>
              </a:rPr>
              <a:t>Koulutuksen järjestäjän opiskeluhuoltosuun-</a:t>
            </a:r>
            <a:r>
              <a:rPr lang="fi-FI" sz="1400" err="1">
                <a:solidFill>
                  <a:schemeClr val="accent4"/>
                </a:solidFill>
                <a:latin typeface="+mj-lt"/>
              </a:rPr>
              <a:t>nitelma</a:t>
            </a:r>
            <a:endParaRPr lang="fi-FI" sz="1400" err="1">
              <a:solidFill>
                <a:schemeClr val="accent4"/>
              </a:solidFill>
              <a:latin typeface="+mj-lt"/>
              <a:cs typeface="Calibri Light"/>
            </a:endParaRPr>
          </a:p>
        </p:txBody>
      </p:sp>
      <p:sp>
        <p:nvSpPr>
          <p:cNvPr id="7" name="Nuoli: Kaareva ylös 6">
            <a:extLst>
              <a:ext uri="{FF2B5EF4-FFF2-40B4-BE49-F238E27FC236}">
                <a16:creationId xmlns:a16="http://schemas.microsoft.com/office/drawing/2014/main" id="{6677651E-6104-9371-3CA7-51A049F8A171}"/>
              </a:ext>
            </a:extLst>
          </p:cNvPr>
          <p:cNvSpPr/>
          <p:nvPr/>
        </p:nvSpPr>
        <p:spPr>
          <a:xfrm>
            <a:off x="6874255" y="4827293"/>
            <a:ext cx="2467896" cy="924233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B845534-9278-0720-8D24-47767E23790B}"/>
              </a:ext>
            </a:extLst>
          </p:cNvPr>
          <p:cNvSpPr txBox="1"/>
          <p:nvPr/>
        </p:nvSpPr>
        <p:spPr>
          <a:xfrm>
            <a:off x="6478147" y="5927704"/>
            <a:ext cx="3747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>
                <a:solidFill>
                  <a:schemeClr val="accent4"/>
                </a:solidFill>
                <a:latin typeface="+mj-lt"/>
              </a:rPr>
              <a:t>Palvelujen saatavuus lähipalveluna, matalalla kynnyksellä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2A0C64E-2A24-0BBB-0CAF-F9F82A15F0F9}"/>
              </a:ext>
            </a:extLst>
          </p:cNvPr>
          <p:cNvSpPr txBox="1"/>
          <p:nvPr/>
        </p:nvSpPr>
        <p:spPr>
          <a:xfrm>
            <a:off x="333099" y="910946"/>
            <a:ext cx="3441290" cy="477053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accent4"/>
              </a:solidFill>
              <a:latin typeface="+mj-lt"/>
            </a:endParaRPr>
          </a:p>
          <a:p>
            <a:r>
              <a:rPr lang="fi-FI" sz="1600">
                <a:solidFill>
                  <a:schemeClr val="accent4"/>
                </a:solidFill>
                <a:latin typeface="+mj-lt"/>
              </a:rPr>
              <a:t>Opiskeluhuoltoa toteutetaan Vantaan ja Keravan hyvinvointialueen ja koulutuksen järjestäjien välisenä yhteistyönä. Hyvinvointialue vastaa opiskeluhuoltopalvelujen järjestämisestä Vantaan ja Keravan hyvinvointialueella sijaitsevissa oppilaitoksissa. </a:t>
            </a:r>
            <a:endParaRPr lang="fi-FI" sz="1600">
              <a:solidFill>
                <a:schemeClr val="accent4"/>
              </a:solidFill>
              <a:latin typeface="+mj-lt"/>
              <a:cs typeface="Calibri Light"/>
            </a:endParaRPr>
          </a:p>
          <a:p>
            <a:endParaRPr lang="fi-FI" sz="1600">
              <a:solidFill>
                <a:schemeClr val="accent4"/>
              </a:solidFill>
              <a:latin typeface="+mj-lt"/>
            </a:endParaRPr>
          </a:p>
          <a:p>
            <a:r>
              <a:rPr lang="fi-FI" sz="1600">
                <a:solidFill>
                  <a:schemeClr val="accent4"/>
                </a:solidFill>
                <a:latin typeface="+mj-lt"/>
              </a:rPr>
              <a:t>Koulutuksen järjestäjä vastaa siitä, että koulutuksen järjestäjän opiskeluhuoltosuunnitelma toteutuu.</a:t>
            </a:r>
          </a:p>
          <a:p>
            <a:endParaRPr lang="fi-FI" sz="1600">
              <a:solidFill>
                <a:schemeClr val="accent4"/>
              </a:solidFill>
              <a:latin typeface="+mj-lt"/>
            </a:endParaRPr>
          </a:p>
          <a:p>
            <a:r>
              <a:rPr lang="fi-FI" sz="1600">
                <a:solidFill>
                  <a:schemeClr val="accent4"/>
                </a:solidFill>
                <a:latin typeface="+mj-lt"/>
              </a:rPr>
              <a:t>Koulutuksen järjestäjän tulee huolehtia opiskeluhuoltopalveluille soveltuvat tilat oppilaitoksessa tai sen välittömässä läheisyydessä. </a:t>
            </a:r>
          </a:p>
          <a:p>
            <a:endParaRPr lang="fi-FI" sz="160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6F478D0-42FA-087C-F29F-A75B01E6A036}"/>
              </a:ext>
            </a:extLst>
          </p:cNvPr>
          <p:cNvSpPr txBox="1"/>
          <p:nvPr/>
        </p:nvSpPr>
        <p:spPr>
          <a:xfrm>
            <a:off x="29497" y="100471"/>
            <a:ext cx="72262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>
                <a:solidFill>
                  <a:schemeClr val="accent4"/>
                </a:solidFill>
                <a:latin typeface="+mj-lt"/>
              </a:rPr>
              <a:t>Hyvinvointialueen ja koulutuksen järjestäjien välinen yhteistyö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470A18E-4B08-72AA-5097-37DF125EC1A9}"/>
              </a:ext>
            </a:extLst>
          </p:cNvPr>
          <p:cNvSpPr/>
          <p:nvPr/>
        </p:nvSpPr>
        <p:spPr>
          <a:xfrm>
            <a:off x="84841" y="94268"/>
            <a:ext cx="12009749" cy="667417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Yhdistin: Kaareva 12">
            <a:extLst>
              <a:ext uri="{FF2B5EF4-FFF2-40B4-BE49-F238E27FC236}">
                <a16:creationId xmlns:a16="http://schemas.microsoft.com/office/drawing/2014/main" id="{12B42583-EB83-FF44-B4BC-B7AB1FF18CD9}"/>
              </a:ext>
            </a:extLst>
          </p:cNvPr>
          <p:cNvCxnSpPr>
            <a:cxnSpLocks/>
          </p:cNvCxnSpPr>
          <p:nvPr/>
        </p:nvCxnSpPr>
        <p:spPr>
          <a:xfrm flipV="1">
            <a:off x="5958673" y="1517232"/>
            <a:ext cx="888009" cy="689950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17" name="Yhdistin: Kaareva 16">
            <a:extLst>
              <a:ext uri="{FF2B5EF4-FFF2-40B4-BE49-F238E27FC236}">
                <a16:creationId xmlns:a16="http://schemas.microsoft.com/office/drawing/2014/main" id="{9FFADC36-58DE-26BC-CD2F-EAC796D0B289}"/>
              </a:ext>
            </a:extLst>
          </p:cNvPr>
          <p:cNvCxnSpPr>
            <a:cxnSpLocks/>
            <a:stCxn id="3" idx="7"/>
          </p:cNvCxnSpPr>
          <p:nvPr/>
        </p:nvCxnSpPr>
        <p:spPr>
          <a:xfrm rot="16200000" flipH="1">
            <a:off x="8782114" y="773811"/>
            <a:ext cx="1424539" cy="1462330"/>
          </a:xfrm>
          <a:prstGeom prst="curvedConnector4">
            <a:avLst>
              <a:gd name="adj1" fmla="val -16047"/>
              <a:gd name="adj2" fmla="val 61243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28" name="Yhdistin: Kaareva 27">
            <a:extLst>
              <a:ext uri="{FF2B5EF4-FFF2-40B4-BE49-F238E27FC236}">
                <a16:creationId xmlns:a16="http://schemas.microsoft.com/office/drawing/2014/main" id="{58080684-ECC0-A221-108F-9878CC36071D}"/>
              </a:ext>
            </a:extLst>
          </p:cNvPr>
          <p:cNvCxnSpPr>
            <a:cxnSpLocks/>
          </p:cNvCxnSpPr>
          <p:nvPr/>
        </p:nvCxnSpPr>
        <p:spPr>
          <a:xfrm flipV="1">
            <a:off x="3843976" y="4827293"/>
            <a:ext cx="1188788" cy="743126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29" name="Yhdistin: Kaareva 28">
            <a:extLst>
              <a:ext uri="{FF2B5EF4-FFF2-40B4-BE49-F238E27FC236}">
                <a16:creationId xmlns:a16="http://schemas.microsoft.com/office/drawing/2014/main" id="{4875DEA5-9622-5BD5-A61E-4D8C0BC415DD}"/>
              </a:ext>
            </a:extLst>
          </p:cNvPr>
          <p:cNvCxnSpPr>
            <a:cxnSpLocks/>
          </p:cNvCxnSpPr>
          <p:nvPr/>
        </p:nvCxnSpPr>
        <p:spPr>
          <a:xfrm>
            <a:off x="10671156" y="4920886"/>
            <a:ext cx="1472571" cy="1283594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22162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43999524-EBE2-C026-FEE1-1D694BA34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59769"/>
              </p:ext>
            </p:extLst>
          </p:nvPr>
        </p:nvGraphicFramePr>
        <p:xfrm>
          <a:off x="119270" y="67210"/>
          <a:ext cx="11950277" cy="647273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086791">
                  <a:extLst>
                    <a:ext uri="{9D8B030D-6E8A-4147-A177-3AD203B41FA5}">
                      <a16:colId xmlns:a16="http://schemas.microsoft.com/office/drawing/2014/main" val="566653802"/>
                    </a:ext>
                  </a:extLst>
                </a:gridCol>
                <a:gridCol w="3777421">
                  <a:extLst>
                    <a:ext uri="{9D8B030D-6E8A-4147-A177-3AD203B41FA5}">
                      <a16:colId xmlns:a16="http://schemas.microsoft.com/office/drawing/2014/main" val="3691981037"/>
                    </a:ext>
                  </a:extLst>
                </a:gridCol>
                <a:gridCol w="2942724">
                  <a:extLst>
                    <a:ext uri="{9D8B030D-6E8A-4147-A177-3AD203B41FA5}">
                      <a16:colId xmlns:a16="http://schemas.microsoft.com/office/drawing/2014/main" val="1637948062"/>
                    </a:ext>
                  </a:extLst>
                </a:gridCol>
                <a:gridCol w="3143341">
                  <a:extLst>
                    <a:ext uri="{9D8B030D-6E8A-4147-A177-3AD203B41FA5}">
                      <a16:colId xmlns:a16="http://schemas.microsoft.com/office/drawing/2014/main" val="58679627"/>
                    </a:ext>
                  </a:extLst>
                </a:gridCol>
              </a:tblGrid>
              <a:tr h="764979">
                <a:tc>
                  <a:txBody>
                    <a:bodyPr/>
                    <a:lstStyle/>
                    <a:p>
                      <a:r>
                        <a:rPr lang="fi-FI" sz="1600" b="0" dirty="0">
                          <a:solidFill>
                            <a:schemeClr val="accent4"/>
                          </a:solidFill>
                          <a:latin typeface="+mj-lt"/>
                        </a:rPr>
                        <a:t>Strategian linjaus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600" b="0" dirty="0">
                          <a:solidFill>
                            <a:schemeClr val="accent4"/>
                          </a:solidFill>
                          <a:latin typeface="+mj-lt"/>
                        </a:rPr>
                        <a:t>Vahvistamme hyvinvointia ja turvallisuutta </a:t>
                      </a:r>
                      <a:endParaRPr lang="fi-FI" sz="1600" b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algn="ctr"/>
                      <a:endParaRPr lang="fi-FI" sz="1600" b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accent4"/>
                          </a:solidFill>
                          <a:latin typeface="+mj-lt"/>
                        </a:rPr>
                        <a:t>Parannamme palveluja </a:t>
                      </a:r>
                      <a:endParaRPr lang="fi-FI" sz="1600" b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accent4"/>
                          </a:solidFill>
                          <a:latin typeface="+mj-lt"/>
                        </a:rPr>
                        <a:t>Toimimme yhdessä </a:t>
                      </a:r>
                      <a:endParaRPr lang="fi-FI" sz="1600" b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17643"/>
                  </a:ext>
                </a:extLst>
              </a:tr>
              <a:tr h="2030981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accent4"/>
                          </a:solidFill>
                          <a:latin typeface="+mj-lt"/>
                        </a:rPr>
                        <a:t>Tavoitteen aihe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dirty="0">
                          <a:solidFill>
                            <a:schemeClr val="accent4"/>
                          </a:solidFill>
                          <a:latin typeface="+mj-lt"/>
                        </a:rPr>
                        <a:t>Vahvistamme opiskeluhuollon palvelujen näkyvyyttä ja läsnäoloa</a:t>
                      </a: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i-FI" sz="1100" b="0" i="1" dirty="0">
                          <a:solidFill>
                            <a:schemeClr val="accent4"/>
                          </a:solidFill>
                          <a:latin typeface="+mj-lt"/>
                        </a:rPr>
                        <a:t>Yksilötyö ja yhteisöllinen työ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fi-FI" sz="1100" b="0" i="1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r>
                        <a:rPr lang="fi-FI" sz="1100" b="1" dirty="0">
                          <a:solidFill>
                            <a:schemeClr val="accent4"/>
                          </a:solidFill>
                          <a:latin typeface="+mj-lt"/>
                        </a:rPr>
                        <a:t>Opiskeluhuollon palveluissa huomioidaan tunne- ja vuorovaikutustaitojen merkitys opiskelijan kokonaisvaltaisessa hyvinvoinnissa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1" i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Opiskeluhuollon palvelujen  saavutettavuuden lisääminen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1" u="none" strike="noStrike" kern="120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Monipuoliset</a:t>
                      </a:r>
                      <a:r>
                        <a:rPr lang="en-US" sz="1100" b="0" i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1" u="none" strike="noStrike" kern="120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yhteydenottokanavat</a:t>
                      </a:r>
                      <a:endParaRPr lang="en-US" sz="1100" b="0" i="1" u="none" strike="noStrike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1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Digipalvelut (etävastaanotot)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fi-FI" sz="1100" b="0" i="1" kern="1200" dirty="0">
                        <a:solidFill>
                          <a:schemeClr val="accent4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fi-FI" sz="1100" b="1" i="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dirty="0">
                          <a:solidFill>
                            <a:schemeClr val="accent4"/>
                          </a:solidFill>
                          <a:latin typeface="+mj-lt"/>
                        </a:rPr>
                        <a:t>Opiskeluhuollon yhteistyörakenteet selkiytetään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i-FI" sz="1100" b="0" i="1" dirty="0">
                          <a:solidFill>
                            <a:schemeClr val="accent4"/>
                          </a:solidFill>
                          <a:latin typeface="+mj-lt"/>
                        </a:rPr>
                        <a:t>Opiskeluhuollon työntekijöiden keskinäinen yhteistyö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1" dirty="0">
                          <a:solidFill>
                            <a:schemeClr val="accent4"/>
                          </a:solidFill>
                          <a:latin typeface="+mj-lt"/>
                        </a:rPr>
                        <a:t>Koulutuksen järjestäjien kanssa tehtävä yhteistyö</a:t>
                      </a:r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 defTabSz="914400">
                        <a:buFont typeface="Arial"/>
                        <a:buChar char="•"/>
                        <a:tabLst/>
                        <a:defRPr/>
                      </a:pPr>
                      <a:r>
                        <a:rPr lang="fi-FI" sz="1100" b="0" i="1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Järjestöyhteistyö</a:t>
                      </a:r>
                      <a:endParaRPr lang="fi-FI" sz="1100" b="0" i="1" strike="sngStrike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fi-FI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i-FI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Opiskeluhuollossa panostetaan kouluyhteisön kokonaisvaltaiseen tukeen (yhteisöllinen opiskeluhuolto)</a:t>
                      </a:r>
                      <a:endParaRPr kumimoji="0" lang="fi-FI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i-FI" sz="1100" b="0" i="1" dirty="0">
                          <a:solidFill>
                            <a:schemeClr val="accent4"/>
                          </a:solidFill>
                          <a:latin typeface="+mj-lt"/>
                        </a:rPr>
                        <a:t>Yhteistyön vahvistaminen hyvinvointityön kanssa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33323"/>
                  </a:ext>
                </a:extLst>
              </a:tr>
              <a:tr h="2223574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accent4"/>
                          </a:solidFill>
                          <a:latin typeface="+mj-lt"/>
                        </a:rPr>
                        <a:t>Toimenpide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kern="120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Opiskeluhuoltopalvelut tulevat nähdyksi ja </a:t>
                      </a:r>
                      <a:r>
                        <a:rPr lang="fi-FI" sz="1100" b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tunnetuksi</a:t>
                      </a:r>
                      <a:endParaRPr lang="fi-FI" b="0">
                        <a:solidFill>
                          <a:schemeClr val="accent4"/>
                        </a:solidFill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fi-FI" sz="1100" b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Aktiivinen tiedottaminen palveluista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fi-FI" sz="1100" b="0" kern="1200" dirty="0">
                        <a:solidFill>
                          <a:schemeClr val="accent4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kern="1200" noProof="0">
                          <a:solidFill>
                            <a:schemeClr val="accent4"/>
                          </a:solidFill>
                          <a:latin typeface="Calibri Light"/>
                        </a:rPr>
                        <a:t>Ryhmämuotoiset moniammatillisesti johdetut palvelut</a:t>
                      </a:r>
                      <a:r>
                        <a:rPr lang="fi-FI" sz="1100" b="0" i="0" u="none" strike="noStrike" kern="1200" noProof="0" dirty="0">
                          <a:solidFill>
                            <a:schemeClr val="accent4"/>
                          </a:solidFill>
                          <a:latin typeface="Calibri Light"/>
                        </a:rPr>
                        <a:t> </a:t>
                      </a:r>
                      <a:r>
                        <a:rPr lang="fi-FI" sz="1100" b="0" i="0" u="none" strike="noStrike" kern="1200" noProof="0">
                          <a:solidFill>
                            <a:schemeClr val="accent4"/>
                          </a:solidFill>
                          <a:latin typeface="Calibri Light"/>
                        </a:rPr>
                        <a:t>hyvinvointiteemoilla (ravinto, liikunta, uni, tunnetaidot, mielen hyvinvointi, </a:t>
                      </a:r>
                      <a:r>
                        <a:rPr lang="fi-FI" sz="1100" b="0" i="0" u="none" strike="noStrike" kern="1200" noProof="0" err="1">
                          <a:solidFill>
                            <a:schemeClr val="accent4"/>
                          </a:solidFill>
                          <a:latin typeface="Calibri Light"/>
                        </a:rPr>
                        <a:t>jne</a:t>
                      </a:r>
                      <a:r>
                        <a:rPr lang="fi-FI" sz="1100" b="0" i="0" u="none" strike="noStrike" kern="1200" noProof="0">
                          <a:solidFill>
                            <a:schemeClr val="accent4"/>
                          </a:solidFill>
                          <a:latin typeface="Calibri Light"/>
                        </a:rPr>
                        <a:t>)</a:t>
                      </a:r>
                      <a:endParaRPr lang="fi-FI" b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i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Vakehyva.fi -sivujen kehittäminen yhteydenoton helpottamiseksi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i-FI" sz="1100" b="0" i="0" kern="1200" dirty="0">
                        <a:solidFill>
                          <a:schemeClr val="accent4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i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Sähköisen ajanvarauksen mahdollisuuden selvittäminen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100" b="0" i="0" u="none" strike="noStrike" kern="120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Etävastaanotot</a:t>
                      </a:r>
                      <a:r>
                        <a:rPr lang="en-US" sz="1100" b="0" i="0" u="none" strike="noStrike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palveluvalikkoon</a:t>
                      </a:r>
                      <a:endParaRPr lang="en-US" sz="1100" b="0" i="0" u="none" strike="noStrike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100" b="0" i="0" u="none" strike="noStrike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i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Asiakaspalautteen kehittäminen asiakasystävällisemmäksi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</a:pPr>
                      <a:r>
                        <a:rPr lang="fi-FI" sz="1100" b="0" i="0" kern="1200" dirty="0">
                          <a:solidFill>
                            <a:schemeClr val="accent4"/>
                          </a:solidFill>
                          <a:latin typeface="+mj-lt"/>
                          <a:ea typeface="+mn-ea"/>
                          <a:cs typeface="+mn-cs"/>
                        </a:rPr>
                        <a:t>Selkokielisyys</a:t>
                      </a:r>
                      <a:endParaRPr lang="fi-FI" sz="1100" b="0" i="0" kern="1200">
                        <a:solidFill>
                          <a:schemeClr val="accent4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0" dirty="0">
                          <a:solidFill>
                            <a:schemeClr val="accent4"/>
                          </a:solidFill>
                          <a:latin typeface="+mj-lt"/>
                        </a:rPr>
                        <a:t>Selkiytetään järjestöyhteistyön ja hanketyön rakennetta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i-FI" sz="1100" b="0" i="1" dirty="0">
                          <a:solidFill>
                            <a:schemeClr val="accent4"/>
                          </a:solidFill>
                          <a:latin typeface="+mj-lt"/>
                        </a:rPr>
                        <a:t>Järjestelmällinen tiedotus olemassa olevissa rakenteissa järjestöyhteistyöstä ja hankkeista</a:t>
                      </a:r>
                    </a:p>
                    <a:p>
                      <a:pPr lvl="0">
                        <a:buNone/>
                      </a:pPr>
                      <a:endParaRPr lang="fi-FI" sz="1100" b="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b="0" dirty="0">
                          <a:solidFill>
                            <a:schemeClr val="accent4"/>
                          </a:solidFill>
                          <a:latin typeface="+mj-lt"/>
                        </a:rPr>
                        <a:t>Jaamme osaamistamme ja toimenkuviamme (sisältö) (yksilötyö ja yhteisöllinen työ)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dirty="0">
                          <a:solidFill>
                            <a:schemeClr val="accent4"/>
                          </a:solidFill>
                          <a:latin typeface="+mj-lt"/>
                        </a:rPr>
                        <a:t>Suunnitelmallinen yhteistyö eri ammattilaisten välillä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60818"/>
                  </a:ext>
                </a:extLst>
              </a:tr>
              <a:tr h="1453202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accent4"/>
                          </a:solidFill>
                          <a:latin typeface="+mj-lt"/>
                        </a:rPr>
                        <a:t>Mittari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Sitovien mitoitusten toteutumisen seuranta</a:t>
                      </a:r>
                      <a:endParaRPr lang="fi-FI" dirty="0">
                        <a:solidFill>
                          <a:schemeClr val="accent4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err="1">
                          <a:solidFill>
                            <a:schemeClr val="accent4"/>
                          </a:solidFill>
                          <a:latin typeface="+mj-lt"/>
                        </a:rPr>
                        <a:t>MItoitussuositusten</a:t>
                      </a:r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 toteutumisen seuranta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Kouluterveyskysely ja/tai </a:t>
                      </a:r>
                      <a:r>
                        <a:rPr lang="fi-FI" sz="1100" err="1">
                          <a:solidFill>
                            <a:schemeClr val="accent4"/>
                          </a:solidFill>
                          <a:latin typeface="+mj-lt"/>
                        </a:rPr>
                        <a:t>TEAviisari</a:t>
                      </a: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chemeClr val="accent4"/>
                          </a:solidFill>
                          <a:latin typeface="Calibri Light"/>
                        </a:rPr>
                        <a:t>Ryhmämuotoisten palvelujen seurannan kehittäminen</a:t>
                      </a:r>
                      <a:endParaRPr lang="fi-FI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Palveluun pääsyn määräajat</a:t>
                      </a: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Internetsivujen ajantasaisuus (1x vuosi)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Asiakaspalautteen määrä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Kartoitetaan eri järjestöyhteistyö opiskeluhuollon näkökulmasta (HYTE-palvelutarjotin)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Hyvinvointiryhmien kokoontuminen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dirty="0">
                          <a:solidFill>
                            <a:schemeClr val="accent4"/>
                          </a:solidFill>
                          <a:latin typeface="+mj-lt"/>
                        </a:rPr>
                        <a:t>Opiskeluhuollon ammattilaisten yhteistyön seuranta (tiimien kokoontuminen)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42939"/>
                  </a:ext>
                </a:extLst>
              </a:tr>
            </a:tbl>
          </a:graphicData>
        </a:graphic>
      </p:graphicFrame>
      <p:pic>
        <p:nvPicPr>
          <p:cNvPr id="9" name="Kuva 8">
            <a:extLst>
              <a:ext uri="{FF2B5EF4-FFF2-40B4-BE49-F238E27FC236}">
                <a16:creationId xmlns:a16="http://schemas.microsoft.com/office/drawing/2014/main" id="{8CE86202-5C21-EA32-A0F5-C5CAFCD1D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70" y="1287968"/>
            <a:ext cx="485843" cy="543001"/>
          </a:xfrm>
          <a:prstGeom prst="rect">
            <a:avLst/>
          </a:prstGeom>
        </p:spPr>
      </p:pic>
      <p:cxnSp>
        <p:nvCxnSpPr>
          <p:cNvPr id="2" name="Yhdistin: Kaareva 1">
            <a:extLst>
              <a:ext uri="{FF2B5EF4-FFF2-40B4-BE49-F238E27FC236}">
                <a16:creationId xmlns:a16="http://schemas.microsoft.com/office/drawing/2014/main" id="{57990BCE-6FD0-7A95-7B92-4D436E092711}"/>
              </a:ext>
            </a:extLst>
          </p:cNvPr>
          <p:cNvCxnSpPr>
            <a:cxnSpLocks/>
          </p:cNvCxnSpPr>
          <p:nvPr/>
        </p:nvCxnSpPr>
        <p:spPr>
          <a:xfrm>
            <a:off x="179700" y="2855292"/>
            <a:ext cx="11829415" cy="12700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Yhdistin: Kaareva 7">
            <a:extLst>
              <a:ext uri="{FF2B5EF4-FFF2-40B4-BE49-F238E27FC236}">
                <a16:creationId xmlns:a16="http://schemas.microsoft.com/office/drawing/2014/main" id="{F7603F94-E478-D4D3-9AA3-4AD234CDA49D}"/>
              </a:ext>
            </a:extLst>
          </p:cNvPr>
          <p:cNvCxnSpPr>
            <a:cxnSpLocks/>
          </p:cNvCxnSpPr>
          <p:nvPr/>
        </p:nvCxnSpPr>
        <p:spPr>
          <a:xfrm>
            <a:off x="119268" y="782170"/>
            <a:ext cx="11950277" cy="12700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0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712</Words>
  <Application>Microsoft Office PowerPoint</Application>
  <PresentationFormat>Laajakuva</PresentationFormat>
  <Paragraphs>124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Poppins SemiBold</vt:lpstr>
      <vt:lpstr>Sisällöt</vt:lpstr>
      <vt:lpstr>PowerPoint-esitys</vt:lpstr>
      <vt:lpstr>LASTEN JA NUORTEN HYVINVOINTIA TUKEVAT SUUNNITELMAT</vt:lpstr>
      <vt:lpstr>PowerPoint-esitys</vt:lpstr>
      <vt:lpstr>Suunnitelman laatimisen prosessi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Laakso Marjukka</dc:creator>
  <cp:lastModifiedBy>Laakso Marjukka</cp:lastModifiedBy>
  <cp:revision>14</cp:revision>
  <dcterms:created xsi:type="dcterms:W3CDTF">2024-01-31T14:19:52Z</dcterms:created>
  <dcterms:modified xsi:type="dcterms:W3CDTF">2024-02-08T09:08:17Z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2024-01-31T14:19:57Z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7cbe7314-9eec-453e-aa25-b39667b2f68f</vt:lpwstr>
  </property>
  <property fmtid="{D5CDD505-2E9C-101B-9397-08002B2CF9AE}" pid="7" name="MSIP_Label_defa4170-0d19-0005-0004-bc88714345d2_ActionId">
    <vt:lpwstr>cac9ee37-8bf7-4240-95de-4386ca44796f</vt:lpwstr>
  </property>
  <property fmtid="{D5CDD505-2E9C-101B-9397-08002B2CF9AE}" pid="8" name="MSIP_Label_defa4170-0d19-0005-0004-bc88714345d2_ContentBits">
    <vt:lpwstr>0</vt:lpwstr>
  </property>
</Properties>
</file>